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3" r:id="rId1"/>
  </p:sldMasterIdLst>
  <p:sldIdLst>
    <p:sldId id="256" r:id="rId2"/>
    <p:sldId id="257" r:id="rId3"/>
    <p:sldId id="258" r:id="rId4"/>
    <p:sldId id="259" r:id="rId5"/>
    <p:sldId id="260" r:id="rId6"/>
    <p:sldId id="263" r:id="rId7"/>
    <p:sldId id="264" r:id="rId8"/>
    <p:sldId id="266" r:id="rId9"/>
    <p:sldId id="265" r:id="rId10"/>
    <p:sldId id="267" r:id="rId11"/>
    <p:sldId id="268" r:id="rId12"/>
    <p:sldId id="269" r:id="rId13"/>
    <p:sldId id="261" r:id="rId14"/>
    <p:sldId id="262" r:id="rId15"/>
    <p:sldId id="270" r:id="rId16"/>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5" autoAdjust="0"/>
    <p:restoredTop sz="94660"/>
  </p:normalViewPr>
  <p:slideViewPr>
    <p:cSldViewPr snapToGrid="0">
      <p:cViewPr varScale="1">
        <p:scale>
          <a:sx n="72" d="100"/>
          <a:sy n="72" d="100"/>
        </p:scale>
        <p:origin x="53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3206190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3073295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21708605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41318855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371622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975876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265117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3206916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3929872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2416579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15553659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4/14/2020</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13296555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4/14/2020</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‹nº›</a:t>
            </a:fld>
            <a:endParaRPr lang="en-US"/>
          </a:p>
        </p:txBody>
      </p:sp>
    </p:spTree>
    <p:extLst>
      <p:ext uri="{BB962C8B-B14F-4D97-AF65-F5344CB8AC3E}">
        <p14:creationId xmlns:p14="http://schemas.microsoft.com/office/powerpoint/2010/main" val="225777078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86" r:id="rId6"/>
    <p:sldLayoutId id="2147483681" r:id="rId7"/>
    <p:sldLayoutId id="2147483682" r:id="rId8"/>
    <p:sldLayoutId id="2147483683" r:id="rId9"/>
    <p:sldLayoutId id="2147483684" r:id="rId10"/>
    <p:sldLayoutId id="2147483685" r:id="rId11"/>
    <p:sldLayoutId id="2147483687"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Ethnic_groups_in_London"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8110C13-42DA-4A5D-BE75-CE7619FAC698}"/>
              </a:ext>
            </a:extLst>
          </p:cNvPr>
          <p:cNvSpPr>
            <a:spLocks noGrp="1"/>
          </p:cNvSpPr>
          <p:nvPr>
            <p:ph type="ctrTitle"/>
          </p:nvPr>
        </p:nvSpPr>
        <p:spPr>
          <a:xfrm>
            <a:off x="643468" y="643467"/>
            <a:ext cx="4856184" cy="4567137"/>
          </a:xfrm>
        </p:spPr>
        <p:txBody>
          <a:bodyPr>
            <a:normAutofit/>
          </a:bodyPr>
          <a:lstStyle/>
          <a:p>
            <a:r>
              <a:rPr lang="pt-BR" b="1" i="0" dirty="0" err="1"/>
              <a:t>Battle</a:t>
            </a:r>
            <a:r>
              <a:rPr lang="pt-BR" b="1" i="0" dirty="0"/>
              <a:t> </a:t>
            </a:r>
            <a:r>
              <a:rPr lang="pt-BR" b="1" i="0" dirty="0" err="1"/>
              <a:t>of</a:t>
            </a:r>
            <a:r>
              <a:rPr lang="pt-BR" b="1" i="0" dirty="0"/>
              <a:t> </a:t>
            </a:r>
            <a:r>
              <a:rPr lang="pt-BR" b="1" i="0" dirty="0" err="1"/>
              <a:t>Neighborhoods</a:t>
            </a:r>
            <a:br>
              <a:rPr lang="pt-BR" b="1" i="0" dirty="0"/>
            </a:br>
            <a:endParaRPr lang="pt-BR" dirty="0"/>
          </a:p>
        </p:txBody>
      </p:sp>
      <p:sp>
        <p:nvSpPr>
          <p:cNvPr id="3" name="Subtítulo 2">
            <a:extLst>
              <a:ext uri="{FF2B5EF4-FFF2-40B4-BE49-F238E27FC236}">
                <a16:creationId xmlns:a16="http://schemas.microsoft.com/office/drawing/2014/main" id="{22BA95A7-DCEA-4070-B424-0148B526500C}"/>
              </a:ext>
            </a:extLst>
          </p:cNvPr>
          <p:cNvSpPr>
            <a:spLocks noGrp="1"/>
          </p:cNvSpPr>
          <p:nvPr>
            <p:ph type="subTitle" idx="1"/>
          </p:nvPr>
        </p:nvSpPr>
        <p:spPr>
          <a:xfrm>
            <a:off x="643467" y="5277684"/>
            <a:ext cx="4620584" cy="775494"/>
          </a:xfrm>
        </p:spPr>
        <p:txBody>
          <a:bodyPr>
            <a:normAutofit/>
          </a:bodyPr>
          <a:lstStyle/>
          <a:p>
            <a:r>
              <a:rPr lang="pt-BR" dirty="0" err="1"/>
              <a:t>Capstone</a:t>
            </a:r>
            <a:r>
              <a:rPr lang="pt-BR" dirty="0"/>
              <a:t> final </a:t>
            </a:r>
            <a:r>
              <a:rPr lang="pt-BR" dirty="0" err="1"/>
              <a:t>project</a:t>
            </a:r>
            <a:endParaRPr lang="pt-BR" dirty="0"/>
          </a:p>
        </p:txBody>
      </p:sp>
      <p:pic>
        <p:nvPicPr>
          <p:cNvPr id="4" name="Picture 3">
            <a:extLst>
              <a:ext uri="{FF2B5EF4-FFF2-40B4-BE49-F238E27FC236}">
                <a16:creationId xmlns:a16="http://schemas.microsoft.com/office/drawing/2014/main" id="{F641C74B-30F6-4DA1-A7FB-9BD19F231B79}"/>
              </a:ext>
            </a:extLst>
          </p:cNvPr>
          <p:cNvPicPr>
            <a:picLocks noChangeAspect="1"/>
          </p:cNvPicPr>
          <p:nvPr/>
        </p:nvPicPr>
        <p:blipFill rotWithShape="1">
          <a:blip r:embed="rId2"/>
          <a:srcRect l="22257" r="1992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1367104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132B0B-EE9F-425E-B830-4BB865C3CC31}"/>
              </a:ext>
            </a:extLst>
          </p:cNvPr>
          <p:cNvSpPr>
            <a:spLocks noGrp="1"/>
          </p:cNvSpPr>
          <p:nvPr>
            <p:ph type="title"/>
          </p:nvPr>
        </p:nvSpPr>
        <p:spPr/>
        <p:txBody>
          <a:bodyPr/>
          <a:lstStyle/>
          <a:p>
            <a:r>
              <a:rPr lang="pt-BR" dirty="0"/>
              <a:t>Cluster 4</a:t>
            </a:r>
          </a:p>
        </p:txBody>
      </p:sp>
      <p:pic>
        <p:nvPicPr>
          <p:cNvPr id="4" name="Espaço Reservado para Conteúdo 3">
            <a:extLst>
              <a:ext uri="{FF2B5EF4-FFF2-40B4-BE49-F238E27FC236}">
                <a16:creationId xmlns:a16="http://schemas.microsoft.com/office/drawing/2014/main" id="{4CB87FCB-1F78-485A-983D-069AF9A8EECA}"/>
              </a:ext>
            </a:extLst>
          </p:cNvPr>
          <p:cNvPicPr>
            <a:picLocks noGrp="1" noChangeAspect="1"/>
          </p:cNvPicPr>
          <p:nvPr>
            <p:ph idx="1"/>
          </p:nvPr>
        </p:nvPicPr>
        <p:blipFill rotWithShape="1">
          <a:blip r:embed="rId2"/>
          <a:srcRect l="8277" t="44979" r="53761" b="43874"/>
          <a:stretch/>
        </p:blipFill>
        <p:spPr>
          <a:xfrm>
            <a:off x="838200" y="1690688"/>
            <a:ext cx="8029120" cy="1325562"/>
          </a:xfrm>
          <a:prstGeom prst="rect">
            <a:avLst/>
          </a:prstGeom>
        </p:spPr>
      </p:pic>
    </p:spTree>
    <p:extLst>
      <p:ext uri="{BB962C8B-B14F-4D97-AF65-F5344CB8AC3E}">
        <p14:creationId xmlns:p14="http://schemas.microsoft.com/office/powerpoint/2010/main" val="18546294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883CE2-FD69-4EB5-9B30-DE91591842BE}"/>
              </a:ext>
            </a:extLst>
          </p:cNvPr>
          <p:cNvSpPr>
            <a:spLocks noGrp="1"/>
          </p:cNvSpPr>
          <p:nvPr>
            <p:ph type="title"/>
          </p:nvPr>
        </p:nvSpPr>
        <p:spPr/>
        <p:txBody>
          <a:bodyPr/>
          <a:lstStyle/>
          <a:p>
            <a:r>
              <a:rPr lang="pt-BR" dirty="0"/>
              <a:t>Cluster 5</a:t>
            </a:r>
          </a:p>
        </p:txBody>
      </p:sp>
      <p:pic>
        <p:nvPicPr>
          <p:cNvPr id="4" name="Espaço Reservado para Conteúdo 3">
            <a:extLst>
              <a:ext uri="{FF2B5EF4-FFF2-40B4-BE49-F238E27FC236}">
                <a16:creationId xmlns:a16="http://schemas.microsoft.com/office/drawing/2014/main" id="{6A9B2A83-9A05-4266-8D7A-24AA30B61206}"/>
              </a:ext>
            </a:extLst>
          </p:cNvPr>
          <p:cNvPicPr>
            <a:picLocks noGrp="1" noChangeAspect="1"/>
          </p:cNvPicPr>
          <p:nvPr>
            <p:ph idx="1"/>
          </p:nvPr>
        </p:nvPicPr>
        <p:blipFill rotWithShape="1">
          <a:blip r:embed="rId2"/>
          <a:srcRect l="8814" t="68142" r="53582" b="18712"/>
          <a:stretch/>
        </p:blipFill>
        <p:spPr>
          <a:xfrm>
            <a:off x="838200" y="1690688"/>
            <a:ext cx="8213035" cy="1614295"/>
          </a:xfrm>
          <a:prstGeom prst="rect">
            <a:avLst/>
          </a:prstGeom>
        </p:spPr>
      </p:pic>
    </p:spTree>
    <p:extLst>
      <p:ext uri="{BB962C8B-B14F-4D97-AF65-F5344CB8AC3E}">
        <p14:creationId xmlns:p14="http://schemas.microsoft.com/office/powerpoint/2010/main" val="1494397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442779-B716-4BD4-94B3-FFE7692FAD16}"/>
              </a:ext>
            </a:extLst>
          </p:cNvPr>
          <p:cNvSpPr>
            <a:spLocks noGrp="1"/>
          </p:cNvSpPr>
          <p:nvPr>
            <p:ph type="title"/>
          </p:nvPr>
        </p:nvSpPr>
        <p:spPr/>
        <p:txBody>
          <a:bodyPr/>
          <a:lstStyle/>
          <a:p>
            <a:r>
              <a:rPr lang="pt-BR" dirty="0"/>
              <a:t>Best cluster </a:t>
            </a:r>
            <a:r>
              <a:rPr lang="pt-BR" dirty="0" err="1"/>
              <a:t>according</a:t>
            </a:r>
            <a:r>
              <a:rPr lang="pt-BR" dirty="0"/>
              <a:t> </a:t>
            </a:r>
            <a:r>
              <a:rPr lang="pt-BR" dirty="0" err="1"/>
              <a:t>with</a:t>
            </a:r>
            <a:r>
              <a:rPr lang="pt-BR" dirty="0"/>
              <a:t> </a:t>
            </a:r>
            <a:r>
              <a:rPr lang="pt-BR" dirty="0" err="1"/>
              <a:t>Chinese</a:t>
            </a:r>
            <a:r>
              <a:rPr lang="pt-BR" dirty="0"/>
              <a:t> </a:t>
            </a:r>
            <a:r>
              <a:rPr lang="pt-BR" dirty="0" err="1"/>
              <a:t>population</a:t>
            </a:r>
            <a:endParaRPr lang="pt-BR" dirty="0"/>
          </a:p>
        </p:txBody>
      </p:sp>
      <p:sp>
        <p:nvSpPr>
          <p:cNvPr id="3" name="Espaço Reservado para Conteúdo 2">
            <a:extLst>
              <a:ext uri="{FF2B5EF4-FFF2-40B4-BE49-F238E27FC236}">
                <a16:creationId xmlns:a16="http://schemas.microsoft.com/office/drawing/2014/main" id="{36B808A6-C515-4C83-9C22-58B07E5279BD}"/>
              </a:ext>
            </a:extLst>
          </p:cNvPr>
          <p:cNvSpPr>
            <a:spLocks noGrp="1"/>
          </p:cNvSpPr>
          <p:nvPr>
            <p:ph idx="1"/>
          </p:nvPr>
        </p:nvSpPr>
        <p:spPr/>
        <p:txBody>
          <a:bodyPr/>
          <a:lstStyle/>
          <a:p>
            <a:r>
              <a:rPr lang="pt-BR" dirty="0"/>
              <a:t>As </a:t>
            </a:r>
            <a:r>
              <a:rPr lang="pt-BR" dirty="0" err="1"/>
              <a:t>shown</a:t>
            </a:r>
            <a:r>
              <a:rPr lang="pt-BR" dirty="0"/>
              <a:t> in </a:t>
            </a:r>
            <a:r>
              <a:rPr lang="pt-BR" dirty="0" err="1"/>
              <a:t>the</a:t>
            </a:r>
            <a:r>
              <a:rPr lang="pt-BR" dirty="0"/>
              <a:t> </a:t>
            </a:r>
            <a:r>
              <a:rPr lang="pt-BR" dirty="0" err="1"/>
              <a:t>previous</a:t>
            </a:r>
            <a:r>
              <a:rPr lang="pt-BR" dirty="0"/>
              <a:t> slides </a:t>
            </a:r>
            <a:r>
              <a:rPr lang="pt-BR" dirty="0" err="1"/>
              <a:t>there</a:t>
            </a:r>
            <a:r>
              <a:rPr lang="pt-BR" dirty="0"/>
              <a:t> are more </a:t>
            </a:r>
            <a:r>
              <a:rPr lang="pt-BR" dirty="0" err="1"/>
              <a:t>Chinese</a:t>
            </a:r>
            <a:r>
              <a:rPr lang="pt-BR" dirty="0"/>
              <a:t> </a:t>
            </a:r>
            <a:r>
              <a:rPr lang="pt-BR" dirty="0" err="1"/>
              <a:t>population</a:t>
            </a:r>
            <a:r>
              <a:rPr lang="pt-BR" dirty="0"/>
              <a:t> in </a:t>
            </a:r>
            <a:r>
              <a:rPr lang="pt-BR" dirty="0" err="1"/>
              <a:t>the</a:t>
            </a:r>
            <a:r>
              <a:rPr lang="pt-BR" dirty="0"/>
              <a:t> Cluster 2. The </a:t>
            </a:r>
            <a:r>
              <a:rPr lang="pt-BR" dirty="0" err="1"/>
              <a:t>neighborhoods</a:t>
            </a:r>
            <a:r>
              <a:rPr lang="pt-BR" dirty="0"/>
              <a:t> </a:t>
            </a:r>
            <a:r>
              <a:rPr lang="pt-BR" dirty="0" err="1"/>
              <a:t>which</a:t>
            </a:r>
            <a:r>
              <a:rPr lang="pt-BR" dirty="0"/>
              <a:t> lead </a:t>
            </a:r>
            <a:r>
              <a:rPr lang="pt-BR" dirty="0" err="1"/>
              <a:t>the</a:t>
            </a:r>
            <a:r>
              <a:rPr lang="pt-BR" dirty="0"/>
              <a:t> rank </a:t>
            </a:r>
            <a:r>
              <a:rPr lang="pt-BR" dirty="0" err="1"/>
              <a:t>is</a:t>
            </a:r>
            <a:r>
              <a:rPr lang="pt-BR" dirty="0"/>
              <a:t> </a:t>
            </a:r>
            <a:r>
              <a:rPr lang="pt-BR" dirty="0" err="1"/>
              <a:t>Barnet</a:t>
            </a:r>
            <a:r>
              <a:rPr lang="pt-BR" dirty="0"/>
              <a:t> </a:t>
            </a:r>
            <a:r>
              <a:rPr lang="pt-BR" dirty="0" err="1"/>
              <a:t>and</a:t>
            </a:r>
            <a:r>
              <a:rPr lang="pt-BR" dirty="0"/>
              <a:t> Tower </a:t>
            </a:r>
            <a:r>
              <a:rPr lang="pt-BR"/>
              <a:t>Hamlets.</a:t>
            </a:r>
            <a:endParaRPr lang="pt-BR" dirty="0"/>
          </a:p>
        </p:txBody>
      </p:sp>
    </p:spTree>
    <p:extLst>
      <p:ext uri="{BB962C8B-B14F-4D97-AF65-F5344CB8AC3E}">
        <p14:creationId xmlns:p14="http://schemas.microsoft.com/office/powerpoint/2010/main" val="41116485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502E8B-B1C5-4FDC-A44A-DA1896FB2785}"/>
              </a:ext>
            </a:extLst>
          </p:cNvPr>
          <p:cNvSpPr>
            <a:spLocks noGrp="1"/>
          </p:cNvSpPr>
          <p:nvPr>
            <p:ph type="title"/>
          </p:nvPr>
        </p:nvSpPr>
        <p:spPr/>
        <p:txBody>
          <a:bodyPr>
            <a:normAutofit fontScale="90000"/>
          </a:bodyPr>
          <a:lstStyle/>
          <a:p>
            <a:r>
              <a:rPr lang="en-US" b="1" i="0" dirty="0"/>
              <a:t>Group by neighborhood and check the mean value of each venue.</a:t>
            </a:r>
            <a:br>
              <a:rPr lang="en-US" b="1" i="0" dirty="0"/>
            </a:br>
            <a:endParaRPr lang="pt-BR" dirty="0"/>
          </a:p>
        </p:txBody>
      </p:sp>
      <p:pic>
        <p:nvPicPr>
          <p:cNvPr id="4" name="Espaço Reservado para Conteúdo 3">
            <a:extLst>
              <a:ext uri="{FF2B5EF4-FFF2-40B4-BE49-F238E27FC236}">
                <a16:creationId xmlns:a16="http://schemas.microsoft.com/office/drawing/2014/main" id="{AF0FF7DB-9CD4-4F7A-B70A-B1B9997800DF}"/>
              </a:ext>
            </a:extLst>
          </p:cNvPr>
          <p:cNvPicPr>
            <a:picLocks noGrp="1" noChangeAspect="1"/>
          </p:cNvPicPr>
          <p:nvPr>
            <p:ph idx="1"/>
          </p:nvPr>
        </p:nvPicPr>
        <p:blipFill rotWithShape="1">
          <a:blip r:embed="rId2"/>
          <a:srcRect l="8456" t="27143" r="50000" b="13297"/>
          <a:stretch/>
        </p:blipFill>
        <p:spPr>
          <a:xfrm>
            <a:off x="1792357" y="2189921"/>
            <a:ext cx="5059778" cy="4078357"/>
          </a:xfrm>
          <a:prstGeom prst="rect">
            <a:avLst/>
          </a:prstGeom>
        </p:spPr>
      </p:pic>
      <p:pic>
        <p:nvPicPr>
          <p:cNvPr id="5" name="Imagem 4">
            <a:extLst>
              <a:ext uri="{FF2B5EF4-FFF2-40B4-BE49-F238E27FC236}">
                <a16:creationId xmlns:a16="http://schemas.microsoft.com/office/drawing/2014/main" id="{880B067E-30B0-4F67-BAC0-CD60258B1DC8}"/>
              </a:ext>
            </a:extLst>
          </p:cNvPr>
          <p:cNvPicPr>
            <a:picLocks noChangeAspect="1"/>
          </p:cNvPicPr>
          <p:nvPr/>
        </p:nvPicPr>
        <p:blipFill rotWithShape="1">
          <a:blip r:embed="rId3"/>
          <a:srcRect l="65978" t="27236" r="5869" b="13267"/>
          <a:stretch/>
        </p:blipFill>
        <p:spPr>
          <a:xfrm>
            <a:off x="6852135" y="2189921"/>
            <a:ext cx="3432313" cy="4078357"/>
          </a:xfrm>
          <a:prstGeom prst="rect">
            <a:avLst/>
          </a:prstGeom>
        </p:spPr>
      </p:pic>
      <p:sp>
        <p:nvSpPr>
          <p:cNvPr id="6" name="Retângulo 5">
            <a:extLst>
              <a:ext uri="{FF2B5EF4-FFF2-40B4-BE49-F238E27FC236}">
                <a16:creationId xmlns:a16="http://schemas.microsoft.com/office/drawing/2014/main" id="{90A7D9A8-A077-4483-B5AA-69236D054532}"/>
              </a:ext>
            </a:extLst>
          </p:cNvPr>
          <p:cNvSpPr/>
          <p:nvPr/>
        </p:nvSpPr>
        <p:spPr>
          <a:xfrm>
            <a:off x="2239617" y="2981739"/>
            <a:ext cx="5059778" cy="13252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 name="Retângulo 6">
            <a:extLst>
              <a:ext uri="{FF2B5EF4-FFF2-40B4-BE49-F238E27FC236}">
                <a16:creationId xmlns:a16="http://schemas.microsoft.com/office/drawing/2014/main" id="{0A33B63E-16A1-4269-B16C-B42BED6FCFEE}"/>
              </a:ext>
            </a:extLst>
          </p:cNvPr>
          <p:cNvSpPr/>
          <p:nvPr/>
        </p:nvSpPr>
        <p:spPr>
          <a:xfrm>
            <a:off x="2001078" y="5446643"/>
            <a:ext cx="5298317" cy="13252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259642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BA0C34F-22D4-4C61-877E-9DD09869FA97}"/>
              </a:ext>
            </a:extLst>
          </p:cNvPr>
          <p:cNvSpPr>
            <a:spLocks noGrp="1"/>
          </p:cNvSpPr>
          <p:nvPr>
            <p:ph type="title"/>
          </p:nvPr>
        </p:nvSpPr>
        <p:spPr/>
        <p:txBody>
          <a:bodyPr>
            <a:normAutofit/>
          </a:bodyPr>
          <a:lstStyle/>
          <a:p>
            <a:br>
              <a:rPr lang="en-US" b="1" i="0" dirty="0"/>
            </a:br>
            <a:endParaRPr lang="pt-BR" dirty="0"/>
          </a:p>
        </p:txBody>
      </p:sp>
      <p:sp>
        <p:nvSpPr>
          <p:cNvPr id="3" name="Espaço Reservado para Conteúdo 2">
            <a:extLst>
              <a:ext uri="{FF2B5EF4-FFF2-40B4-BE49-F238E27FC236}">
                <a16:creationId xmlns:a16="http://schemas.microsoft.com/office/drawing/2014/main" id="{EE9F71BA-EC9A-492F-B0D4-212513EBE312}"/>
              </a:ext>
            </a:extLst>
          </p:cNvPr>
          <p:cNvSpPr>
            <a:spLocks noGrp="1"/>
          </p:cNvSpPr>
          <p:nvPr>
            <p:ph idx="1"/>
          </p:nvPr>
        </p:nvSpPr>
        <p:spPr/>
        <p:txBody>
          <a:bodyPr/>
          <a:lstStyle/>
          <a:p>
            <a:r>
              <a:rPr lang="pt-BR" dirty="0"/>
              <a:t>As </a:t>
            </a:r>
            <a:r>
              <a:rPr lang="pt-BR" dirty="0" err="1"/>
              <a:t>shown</a:t>
            </a:r>
            <a:r>
              <a:rPr lang="pt-BR" dirty="0"/>
              <a:t> in </a:t>
            </a:r>
            <a:r>
              <a:rPr lang="pt-BR" dirty="0" err="1"/>
              <a:t>the</a:t>
            </a:r>
            <a:r>
              <a:rPr lang="pt-BR" dirty="0"/>
              <a:t> “</a:t>
            </a:r>
            <a:r>
              <a:rPr lang="en-US" dirty="0"/>
              <a:t>Group by neighborhood and check the mean value of each venue” there is no Chinese restaurant in the Neighborhoods with more number of Chinese population. </a:t>
            </a:r>
            <a:endParaRPr lang="pt-BR" dirty="0"/>
          </a:p>
        </p:txBody>
      </p:sp>
    </p:spTree>
    <p:extLst>
      <p:ext uri="{BB962C8B-B14F-4D97-AF65-F5344CB8AC3E}">
        <p14:creationId xmlns:p14="http://schemas.microsoft.com/office/powerpoint/2010/main" val="26495352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3BB529-868C-4940-B3F7-BD7F4CF0CE02}"/>
              </a:ext>
            </a:extLst>
          </p:cNvPr>
          <p:cNvSpPr>
            <a:spLocks noGrp="1"/>
          </p:cNvSpPr>
          <p:nvPr>
            <p:ph type="title"/>
          </p:nvPr>
        </p:nvSpPr>
        <p:spPr/>
        <p:txBody>
          <a:bodyPr/>
          <a:lstStyle/>
          <a:p>
            <a:r>
              <a:rPr lang="pt-BR" dirty="0" err="1"/>
              <a:t>Conclusion</a:t>
            </a:r>
            <a:endParaRPr lang="pt-BR" dirty="0"/>
          </a:p>
        </p:txBody>
      </p:sp>
      <p:sp>
        <p:nvSpPr>
          <p:cNvPr id="3" name="Espaço Reservado para Conteúdo 2">
            <a:extLst>
              <a:ext uri="{FF2B5EF4-FFF2-40B4-BE49-F238E27FC236}">
                <a16:creationId xmlns:a16="http://schemas.microsoft.com/office/drawing/2014/main" id="{25F20CD3-04D3-4D66-B3E3-6CD7ACF8686B}"/>
              </a:ext>
            </a:extLst>
          </p:cNvPr>
          <p:cNvSpPr>
            <a:spLocks noGrp="1"/>
          </p:cNvSpPr>
          <p:nvPr>
            <p:ph idx="1"/>
          </p:nvPr>
        </p:nvSpPr>
        <p:spPr/>
        <p:txBody>
          <a:bodyPr/>
          <a:lstStyle/>
          <a:p>
            <a:r>
              <a:rPr lang="en-US" dirty="0"/>
              <a:t>As we can see, analyzing this dataset, the highest amount of Chinese population is located at Barnet and Tower Hamlets represented in cluster 2. Interestingly, we don't see any Chinese restaurants in the top ten most common venues. Therefore, we have a great business opportunity, in view of the large number of Chinese population living in this region</a:t>
            </a:r>
            <a:endParaRPr lang="pt-BR" dirty="0"/>
          </a:p>
        </p:txBody>
      </p:sp>
    </p:spTree>
    <p:extLst>
      <p:ext uri="{BB962C8B-B14F-4D97-AF65-F5344CB8AC3E}">
        <p14:creationId xmlns:p14="http://schemas.microsoft.com/office/powerpoint/2010/main" val="3970752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573A52-EC4B-400C-AF00-00E964E4252E}"/>
              </a:ext>
            </a:extLst>
          </p:cNvPr>
          <p:cNvSpPr>
            <a:spLocks noGrp="1"/>
          </p:cNvSpPr>
          <p:nvPr>
            <p:ph type="title"/>
          </p:nvPr>
        </p:nvSpPr>
        <p:spPr/>
        <p:txBody>
          <a:bodyPr/>
          <a:lstStyle/>
          <a:p>
            <a:r>
              <a:rPr lang="pt-BR" b="1" i="0" dirty="0"/>
              <a:t>1. </a:t>
            </a:r>
            <a:r>
              <a:rPr lang="pt-BR" b="1" i="0" dirty="0" err="1"/>
              <a:t>Problem</a:t>
            </a:r>
            <a:r>
              <a:rPr lang="pt-BR" b="1" i="0" dirty="0"/>
              <a:t> </a:t>
            </a:r>
            <a:r>
              <a:rPr lang="pt-BR" b="1" i="0" dirty="0" err="1"/>
              <a:t>description</a:t>
            </a:r>
            <a:br>
              <a:rPr lang="pt-BR" b="1" i="0" dirty="0"/>
            </a:br>
            <a:endParaRPr lang="pt-BR" dirty="0"/>
          </a:p>
        </p:txBody>
      </p:sp>
      <p:sp>
        <p:nvSpPr>
          <p:cNvPr id="3" name="Espaço Reservado para Conteúdo 2">
            <a:extLst>
              <a:ext uri="{FF2B5EF4-FFF2-40B4-BE49-F238E27FC236}">
                <a16:creationId xmlns:a16="http://schemas.microsoft.com/office/drawing/2014/main" id="{D324856B-5A93-47E5-95A8-8C7B2E43FD79}"/>
              </a:ext>
            </a:extLst>
          </p:cNvPr>
          <p:cNvSpPr>
            <a:spLocks noGrp="1"/>
          </p:cNvSpPr>
          <p:nvPr>
            <p:ph idx="1"/>
          </p:nvPr>
        </p:nvSpPr>
        <p:spPr/>
        <p:txBody>
          <a:bodyPr/>
          <a:lstStyle/>
          <a:p>
            <a:r>
              <a:rPr lang="en-US" dirty="0"/>
              <a:t>The project goal is to use analytical approach to </a:t>
            </a:r>
            <a:r>
              <a:rPr lang="en-US" dirty="0" err="1"/>
              <a:t>recomend</a:t>
            </a:r>
            <a:r>
              <a:rPr lang="en-US" dirty="0"/>
              <a:t> the best location for a Chinese restaurant in London, England. It will be used machine learning techniques, data analyses and, data visualization.</a:t>
            </a:r>
            <a:endParaRPr lang="pt-BR" dirty="0"/>
          </a:p>
        </p:txBody>
      </p:sp>
    </p:spTree>
    <p:extLst>
      <p:ext uri="{BB962C8B-B14F-4D97-AF65-F5344CB8AC3E}">
        <p14:creationId xmlns:p14="http://schemas.microsoft.com/office/powerpoint/2010/main" val="2071010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D74EBC-53E5-4086-A23F-1EED013E00E9}"/>
              </a:ext>
            </a:extLst>
          </p:cNvPr>
          <p:cNvSpPr>
            <a:spLocks noGrp="1"/>
          </p:cNvSpPr>
          <p:nvPr>
            <p:ph type="title"/>
          </p:nvPr>
        </p:nvSpPr>
        <p:spPr/>
        <p:txBody>
          <a:bodyPr/>
          <a:lstStyle/>
          <a:p>
            <a:r>
              <a:rPr lang="pt-BR" dirty="0"/>
              <a:t>2. </a:t>
            </a:r>
            <a:r>
              <a:rPr lang="pt-BR" b="1" i="0" dirty="0"/>
              <a:t>Data </a:t>
            </a:r>
            <a:r>
              <a:rPr lang="pt-BR" b="1" i="0" dirty="0" err="1"/>
              <a:t>presentation</a:t>
            </a:r>
            <a:br>
              <a:rPr lang="pt-BR" b="1" i="0" dirty="0"/>
            </a:br>
            <a:endParaRPr lang="pt-BR" dirty="0"/>
          </a:p>
        </p:txBody>
      </p:sp>
      <p:sp>
        <p:nvSpPr>
          <p:cNvPr id="3" name="Espaço Reservado para Conteúdo 2">
            <a:extLst>
              <a:ext uri="{FF2B5EF4-FFF2-40B4-BE49-F238E27FC236}">
                <a16:creationId xmlns:a16="http://schemas.microsoft.com/office/drawing/2014/main" id="{9D37830E-E15B-45CF-9067-FEA8D9C3AA00}"/>
              </a:ext>
            </a:extLst>
          </p:cNvPr>
          <p:cNvSpPr>
            <a:spLocks noGrp="1"/>
          </p:cNvSpPr>
          <p:nvPr>
            <p:ph idx="1"/>
          </p:nvPr>
        </p:nvSpPr>
        <p:spPr/>
        <p:txBody>
          <a:bodyPr>
            <a:normAutofit fontScale="62500" lnSpcReduction="20000"/>
          </a:bodyPr>
          <a:lstStyle/>
          <a:p>
            <a:r>
              <a:rPr lang="en-US" dirty="0"/>
              <a:t>The data source is from two sites:</a:t>
            </a:r>
          </a:p>
          <a:p>
            <a:r>
              <a:rPr lang="en-US" dirty="0"/>
              <a:t>The Foursquare </a:t>
            </a:r>
            <a:r>
              <a:rPr lang="en-US" dirty="0" err="1"/>
              <a:t>Api</a:t>
            </a:r>
            <a:r>
              <a:rPr lang="en-US" dirty="0"/>
              <a:t>: It will be used to obtain the most common venues per neighborhood in London. It will allow the user to know how the city's venues are distributed, what are the most common places for leisure, and in general, it will provide an idea of what people's likes are.</a:t>
            </a:r>
          </a:p>
          <a:p>
            <a:r>
              <a:rPr lang="en-US" dirty="0"/>
              <a:t>Wikipedia's Ethnic groups in London webpage: This site provides information about ethnicity of population in London. The webpage is scraped using BeautifulSoup4, and the table containing Asian population of London is converted into </a:t>
            </a:r>
            <a:r>
              <a:rPr lang="en-US" dirty="0" err="1"/>
              <a:t>DataFrame</a:t>
            </a:r>
            <a:r>
              <a:rPr lang="en-US" dirty="0"/>
              <a:t>. The data contains information about the </a:t>
            </a:r>
            <a:r>
              <a:rPr lang="en-US" dirty="0" err="1"/>
              <a:t>inmigrant</a:t>
            </a:r>
            <a:r>
              <a:rPr lang="en-US" dirty="0"/>
              <a:t> population per borough and per nationality. This data will be analyzed in such a way that one could determine the best location of r anew venue/restaurant/other based on people's nationalities. For the sake of simplicity, it will be assumed for this exercise that people's likes varies according to their nationality, and that people from one specific country will be more attracted to place that matches the environment and culture of their own countries, rather than the ones from foreign countries.</a:t>
            </a:r>
          </a:p>
          <a:p>
            <a:r>
              <a:rPr lang="en-US" dirty="0"/>
              <a:t>The data is </a:t>
            </a:r>
            <a:r>
              <a:rPr lang="en-US" dirty="0" err="1"/>
              <a:t>acessed</a:t>
            </a:r>
            <a:r>
              <a:rPr lang="en-US" dirty="0"/>
              <a:t> in the </a:t>
            </a:r>
            <a:r>
              <a:rPr lang="en-US" dirty="0" err="1"/>
              <a:t>link:</a:t>
            </a:r>
            <a:r>
              <a:rPr lang="en-US" u="sng" dirty="0" err="1">
                <a:hlinkClick r:id="rId2"/>
              </a:rPr>
              <a:t>https</a:t>
            </a:r>
            <a:r>
              <a:rPr lang="en-US" u="sng" dirty="0">
                <a:hlinkClick r:id="rId2"/>
              </a:rPr>
              <a:t>://en.wikipedia.org/wiki/</a:t>
            </a:r>
            <a:r>
              <a:rPr lang="en-US" u="sng" dirty="0" err="1">
                <a:hlinkClick r:id="rId2"/>
              </a:rPr>
              <a:t>Ethnic_groups_in_London</a:t>
            </a:r>
            <a:endParaRPr lang="en-US" dirty="0"/>
          </a:p>
          <a:p>
            <a:endParaRPr lang="pt-BR" dirty="0"/>
          </a:p>
        </p:txBody>
      </p:sp>
    </p:spTree>
    <p:extLst>
      <p:ext uri="{BB962C8B-B14F-4D97-AF65-F5344CB8AC3E}">
        <p14:creationId xmlns:p14="http://schemas.microsoft.com/office/powerpoint/2010/main" val="3677295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1074B4-888C-427E-873B-DE52419B00DE}"/>
              </a:ext>
            </a:extLst>
          </p:cNvPr>
          <p:cNvSpPr>
            <a:spLocks noGrp="1"/>
          </p:cNvSpPr>
          <p:nvPr>
            <p:ph type="title"/>
          </p:nvPr>
        </p:nvSpPr>
        <p:spPr/>
        <p:txBody>
          <a:bodyPr/>
          <a:lstStyle/>
          <a:p>
            <a:r>
              <a:rPr lang="pt-BR" dirty="0" err="1"/>
              <a:t>Exploring</a:t>
            </a:r>
            <a:r>
              <a:rPr lang="pt-BR" dirty="0"/>
              <a:t> </a:t>
            </a:r>
            <a:r>
              <a:rPr lang="pt-BR" dirty="0" err="1"/>
              <a:t>Asian</a:t>
            </a:r>
            <a:r>
              <a:rPr lang="pt-BR" dirty="0"/>
              <a:t> </a:t>
            </a:r>
            <a:r>
              <a:rPr lang="pt-BR" dirty="0" err="1"/>
              <a:t>population</a:t>
            </a:r>
            <a:r>
              <a:rPr lang="pt-BR" dirty="0"/>
              <a:t> in London</a:t>
            </a:r>
          </a:p>
        </p:txBody>
      </p:sp>
      <p:pic>
        <p:nvPicPr>
          <p:cNvPr id="4" name="Espaço Reservado para Conteúdo 3">
            <a:extLst>
              <a:ext uri="{FF2B5EF4-FFF2-40B4-BE49-F238E27FC236}">
                <a16:creationId xmlns:a16="http://schemas.microsoft.com/office/drawing/2014/main" id="{09EFA588-8D32-448E-B7F4-41E94D5BECA6}"/>
              </a:ext>
            </a:extLst>
          </p:cNvPr>
          <p:cNvPicPr>
            <a:picLocks noGrp="1" noChangeAspect="1"/>
          </p:cNvPicPr>
          <p:nvPr>
            <p:ph idx="1"/>
          </p:nvPr>
        </p:nvPicPr>
        <p:blipFill rotWithShape="1">
          <a:blip r:embed="rId2"/>
          <a:srcRect l="8277" t="31602" r="40510" b="42599"/>
          <a:stretch/>
        </p:blipFill>
        <p:spPr>
          <a:xfrm>
            <a:off x="1714927" y="1895061"/>
            <a:ext cx="8562870" cy="2425148"/>
          </a:xfrm>
          <a:prstGeom prst="rect">
            <a:avLst/>
          </a:prstGeom>
        </p:spPr>
      </p:pic>
      <p:sp>
        <p:nvSpPr>
          <p:cNvPr id="5" name="Espaço Reservado para Conteúdo 2">
            <a:extLst>
              <a:ext uri="{FF2B5EF4-FFF2-40B4-BE49-F238E27FC236}">
                <a16:creationId xmlns:a16="http://schemas.microsoft.com/office/drawing/2014/main" id="{9B3AD83A-C0A1-41DC-AB25-88E9C8F423C0}"/>
              </a:ext>
            </a:extLst>
          </p:cNvPr>
          <p:cNvSpPr txBox="1">
            <a:spLocks/>
          </p:cNvSpPr>
          <p:nvPr/>
        </p:nvSpPr>
        <p:spPr>
          <a:xfrm>
            <a:off x="838200" y="4846636"/>
            <a:ext cx="10515600" cy="13255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As shown above the mean Chinese Population is around 4200 and the maximum population in a neighborhood is 8259.</a:t>
            </a:r>
            <a:endParaRPr lang="pt-BR" dirty="0"/>
          </a:p>
        </p:txBody>
      </p:sp>
    </p:spTree>
    <p:extLst>
      <p:ext uri="{BB962C8B-B14F-4D97-AF65-F5344CB8AC3E}">
        <p14:creationId xmlns:p14="http://schemas.microsoft.com/office/powerpoint/2010/main" val="1645419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627464-947B-43A4-B316-9057F7177EBA}"/>
              </a:ext>
            </a:extLst>
          </p:cNvPr>
          <p:cNvSpPr>
            <a:spLocks noGrp="1"/>
          </p:cNvSpPr>
          <p:nvPr>
            <p:ph type="title"/>
          </p:nvPr>
        </p:nvSpPr>
        <p:spPr/>
        <p:txBody>
          <a:bodyPr>
            <a:normAutofit fontScale="90000"/>
          </a:bodyPr>
          <a:lstStyle/>
          <a:p>
            <a:r>
              <a:rPr lang="en-US" b="1" i="0" dirty="0"/>
              <a:t>London's map to see the neighborhoods distribution</a:t>
            </a:r>
            <a:br>
              <a:rPr lang="en-US" b="1" i="0" dirty="0"/>
            </a:br>
            <a:endParaRPr lang="pt-BR" dirty="0"/>
          </a:p>
        </p:txBody>
      </p:sp>
      <p:pic>
        <p:nvPicPr>
          <p:cNvPr id="4" name="Espaço Reservado para Conteúdo 3">
            <a:extLst>
              <a:ext uri="{FF2B5EF4-FFF2-40B4-BE49-F238E27FC236}">
                <a16:creationId xmlns:a16="http://schemas.microsoft.com/office/drawing/2014/main" id="{9EFCCA34-5138-4BE6-A5F3-6545973EC2D9}"/>
              </a:ext>
            </a:extLst>
          </p:cNvPr>
          <p:cNvPicPr>
            <a:picLocks noGrp="1" noChangeAspect="1"/>
          </p:cNvPicPr>
          <p:nvPr>
            <p:ph idx="1"/>
          </p:nvPr>
        </p:nvPicPr>
        <p:blipFill rotWithShape="1">
          <a:blip r:embed="rId2"/>
          <a:srcRect l="9530" t="27462" r="4158" b="12342"/>
          <a:stretch/>
        </p:blipFill>
        <p:spPr>
          <a:xfrm>
            <a:off x="1145689" y="1961322"/>
            <a:ext cx="9834791" cy="3856381"/>
          </a:xfrm>
          <a:prstGeom prst="rect">
            <a:avLst/>
          </a:prstGeom>
        </p:spPr>
      </p:pic>
    </p:spTree>
    <p:extLst>
      <p:ext uri="{BB962C8B-B14F-4D97-AF65-F5344CB8AC3E}">
        <p14:creationId xmlns:p14="http://schemas.microsoft.com/office/powerpoint/2010/main" val="1558424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BA4060-97F8-4974-A4A5-0DE7F40EDAD1}"/>
              </a:ext>
            </a:extLst>
          </p:cNvPr>
          <p:cNvSpPr>
            <a:spLocks noGrp="1"/>
          </p:cNvSpPr>
          <p:nvPr>
            <p:ph type="title"/>
          </p:nvPr>
        </p:nvSpPr>
        <p:spPr/>
        <p:txBody>
          <a:bodyPr>
            <a:normAutofit fontScale="90000"/>
          </a:bodyPr>
          <a:lstStyle/>
          <a:p>
            <a:r>
              <a:rPr lang="en-US" b="1" i="0" dirty="0"/>
              <a:t>Visualize our Clusters distribution on London's Map</a:t>
            </a:r>
            <a:br>
              <a:rPr lang="en-US" b="1" i="0" dirty="0"/>
            </a:br>
            <a:endParaRPr lang="pt-BR" dirty="0"/>
          </a:p>
        </p:txBody>
      </p:sp>
      <p:pic>
        <p:nvPicPr>
          <p:cNvPr id="4" name="Espaço Reservado para Conteúdo 3">
            <a:extLst>
              <a:ext uri="{FF2B5EF4-FFF2-40B4-BE49-F238E27FC236}">
                <a16:creationId xmlns:a16="http://schemas.microsoft.com/office/drawing/2014/main" id="{4AC91A11-1529-4787-BF69-288BB700873B}"/>
              </a:ext>
            </a:extLst>
          </p:cNvPr>
          <p:cNvPicPr>
            <a:picLocks noGrp="1" noChangeAspect="1"/>
          </p:cNvPicPr>
          <p:nvPr>
            <p:ph idx="1"/>
          </p:nvPr>
        </p:nvPicPr>
        <p:blipFill rotWithShape="1">
          <a:blip r:embed="rId2"/>
          <a:srcRect l="9889" t="28099" r="4696" b="11705"/>
          <a:stretch/>
        </p:blipFill>
        <p:spPr>
          <a:xfrm>
            <a:off x="1060174" y="1690688"/>
            <a:ext cx="10047896" cy="3981242"/>
          </a:xfrm>
          <a:prstGeom prst="rect">
            <a:avLst/>
          </a:prstGeom>
        </p:spPr>
      </p:pic>
    </p:spTree>
    <p:extLst>
      <p:ext uri="{BB962C8B-B14F-4D97-AF65-F5344CB8AC3E}">
        <p14:creationId xmlns:p14="http://schemas.microsoft.com/office/powerpoint/2010/main" val="2752291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0F95A7-1495-4B1D-9D7E-13046A90FEE5}"/>
              </a:ext>
            </a:extLst>
          </p:cNvPr>
          <p:cNvSpPr>
            <a:spLocks noGrp="1"/>
          </p:cNvSpPr>
          <p:nvPr>
            <p:ph type="title"/>
          </p:nvPr>
        </p:nvSpPr>
        <p:spPr/>
        <p:txBody>
          <a:bodyPr/>
          <a:lstStyle/>
          <a:p>
            <a:r>
              <a:rPr lang="pt-BR" dirty="0"/>
              <a:t>Cluster 1</a:t>
            </a:r>
          </a:p>
        </p:txBody>
      </p:sp>
      <p:pic>
        <p:nvPicPr>
          <p:cNvPr id="4" name="Espaço Reservado para Conteúdo 3">
            <a:extLst>
              <a:ext uri="{FF2B5EF4-FFF2-40B4-BE49-F238E27FC236}">
                <a16:creationId xmlns:a16="http://schemas.microsoft.com/office/drawing/2014/main" id="{CCD9552C-D48F-4BB6-9AFB-89C51E8B9296}"/>
              </a:ext>
            </a:extLst>
          </p:cNvPr>
          <p:cNvPicPr>
            <a:picLocks noGrp="1" noChangeAspect="1"/>
          </p:cNvPicPr>
          <p:nvPr>
            <p:ph idx="1"/>
          </p:nvPr>
        </p:nvPicPr>
        <p:blipFill rotWithShape="1">
          <a:blip r:embed="rId2"/>
          <a:srcRect l="8278" t="39247" r="53772" b="48332"/>
          <a:stretch/>
        </p:blipFill>
        <p:spPr>
          <a:xfrm>
            <a:off x="838200" y="1690688"/>
            <a:ext cx="7203377" cy="1325563"/>
          </a:xfrm>
          <a:prstGeom prst="rect">
            <a:avLst/>
          </a:prstGeom>
        </p:spPr>
      </p:pic>
    </p:spTree>
    <p:extLst>
      <p:ext uri="{BB962C8B-B14F-4D97-AF65-F5344CB8AC3E}">
        <p14:creationId xmlns:p14="http://schemas.microsoft.com/office/powerpoint/2010/main" val="2376116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D8618B-A53B-4DA7-BB07-CACEA4E0225D}"/>
              </a:ext>
            </a:extLst>
          </p:cNvPr>
          <p:cNvSpPr>
            <a:spLocks noGrp="1"/>
          </p:cNvSpPr>
          <p:nvPr>
            <p:ph type="title"/>
          </p:nvPr>
        </p:nvSpPr>
        <p:spPr/>
        <p:txBody>
          <a:bodyPr/>
          <a:lstStyle/>
          <a:p>
            <a:r>
              <a:rPr lang="pt-BR" dirty="0"/>
              <a:t>Cluster 2</a:t>
            </a:r>
          </a:p>
        </p:txBody>
      </p:sp>
      <p:pic>
        <p:nvPicPr>
          <p:cNvPr id="4" name="Imagem 3">
            <a:extLst>
              <a:ext uri="{FF2B5EF4-FFF2-40B4-BE49-F238E27FC236}">
                <a16:creationId xmlns:a16="http://schemas.microsoft.com/office/drawing/2014/main" id="{FF879F22-D549-43CC-90CA-BC7D855B0AAF}"/>
              </a:ext>
            </a:extLst>
          </p:cNvPr>
          <p:cNvPicPr>
            <a:picLocks noChangeAspect="1"/>
          </p:cNvPicPr>
          <p:nvPr/>
        </p:nvPicPr>
        <p:blipFill rotWithShape="1">
          <a:blip r:embed="rId2"/>
          <a:srcRect l="8587" t="32455" r="52065" b="9981"/>
          <a:stretch/>
        </p:blipFill>
        <p:spPr>
          <a:xfrm>
            <a:off x="838200" y="1690688"/>
            <a:ext cx="6097055" cy="5014912"/>
          </a:xfrm>
          <a:prstGeom prst="rect">
            <a:avLst/>
          </a:prstGeom>
        </p:spPr>
      </p:pic>
      <p:sp>
        <p:nvSpPr>
          <p:cNvPr id="5" name="Retângulo 4">
            <a:extLst>
              <a:ext uri="{FF2B5EF4-FFF2-40B4-BE49-F238E27FC236}">
                <a16:creationId xmlns:a16="http://schemas.microsoft.com/office/drawing/2014/main" id="{F4813B27-2887-4835-B6A6-CE4D5DE04F6E}"/>
              </a:ext>
            </a:extLst>
          </p:cNvPr>
          <p:cNvSpPr/>
          <p:nvPr/>
        </p:nvSpPr>
        <p:spPr>
          <a:xfrm>
            <a:off x="4267200" y="2199861"/>
            <a:ext cx="397565" cy="22528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Retângulo 5">
            <a:extLst>
              <a:ext uri="{FF2B5EF4-FFF2-40B4-BE49-F238E27FC236}">
                <a16:creationId xmlns:a16="http://schemas.microsoft.com/office/drawing/2014/main" id="{D34C8DBA-68AA-422A-AF52-4919CC024DCD}"/>
              </a:ext>
            </a:extLst>
          </p:cNvPr>
          <p:cNvSpPr/>
          <p:nvPr/>
        </p:nvSpPr>
        <p:spPr>
          <a:xfrm>
            <a:off x="4267200" y="2590800"/>
            <a:ext cx="397565" cy="22528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 name="Retângulo 6">
            <a:extLst>
              <a:ext uri="{FF2B5EF4-FFF2-40B4-BE49-F238E27FC236}">
                <a16:creationId xmlns:a16="http://schemas.microsoft.com/office/drawing/2014/main" id="{9105B6EB-DEB4-4F19-ABC3-22BEF6025E52}"/>
              </a:ext>
            </a:extLst>
          </p:cNvPr>
          <p:cNvSpPr/>
          <p:nvPr/>
        </p:nvSpPr>
        <p:spPr>
          <a:xfrm>
            <a:off x="1325218" y="2590800"/>
            <a:ext cx="496954" cy="24516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8" name="Retângulo 7">
            <a:extLst>
              <a:ext uri="{FF2B5EF4-FFF2-40B4-BE49-F238E27FC236}">
                <a16:creationId xmlns:a16="http://schemas.microsoft.com/office/drawing/2014/main" id="{89FA2D3F-80E0-4503-9440-867FEB5AF74F}"/>
              </a:ext>
            </a:extLst>
          </p:cNvPr>
          <p:cNvSpPr/>
          <p:nvPr/>
        </p:nvSpPr>
        <p:spPr>
          <a:xfrm>
            <a:off x="1305342" y="2186608"/>
            <a:ext cx="496954" cy="24516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946972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ED2703-C1E3-4B3A-A051-394769279F13}"/>
              </a:ext>
            </a:extLst>
          </p:cNvPr>
          <p:cNvSpPr>
            <a:spLocks noGrp="1"/>
          </p:cNvSpPr>
          <p:nvPr>
            <p:ph type="title"/>
          </p:nvPr>
        </p:nvSpPr>
        <p:spPr/>
        <p:txBody>
          <a:bodyPr/>
          <a:lstStyle/>
          <a:p>
            <a:r>
              <a:rPr lang="pt-BR" dirty="0"/>
              <a:t>Cluster 3</a:t>
            </a:r>
          </a:p>
        </p:txBody>
      </p:sp>
      <p:pic>
        <p:nvPicPr>
          <p:cNvPr id="4" name="Espaço Reservado para Conteúdo 3">
            <a:extLst>
              <a:ext uri="{FF2B5EF4-FFF2-40B4-BE49-F238E27FC236}">
                <a16:creationId xmlns:a16="http://schemas.microsoft.com/office/drawing/2014/main" id="{7C6B88A2-CE21-4933-9571-B621DFE3253C}"/>
              </a:ext>
            </a:extLst>
          </p:cNvPr>
          <p:cNvPicPr>
            <a:picLocks noGrp="1" noChangeAspect="1"/>
          </p:cNvPicPr>
          <p:nvPr>
            <p:ph idx="1"/>
          </p:nvPr>
        </p:nvPicPr>
        <p:blipFill rotWithShape="1">
          <a:blip r:embed="rId2"/>
          <a:srcRect l="8636" t="40202" r="52149" b="22852"/>
          <a:stretch/>
        </p:blipFill>
        <p:spPr>
          <a:xfrm>
            <a:off x="838200" y="1690688"/>
            <a:ext cx="7691442" cy="4074008"/>
          </a:xfrm>
          <a:prstGeom prst="rect">
            <a:avLst/>
          </a:prstGeom>
        </p:spPr>
      </p:pic>
    </p:spTree>
    <p:extLst>
      <p:ext uri="{BB962C8B-B14F-4D97-AF65-F5344CB8AC3E}">
        <p14:creationId xmlns:p14="http://schemas.microsoft.com/office/powerpoint/2010/main" val="2202626142"/>
      </p:ext>
    </p:extLst>
  </p:cSld>
  <p:clrMapOvr>
    <a:masterClrMapping/>
  </p:clrMapOvr>
</p:sld>
</file>

<file path=ppt/theme/theme1.xml><?xml version="1.0" encoding="utf-8"?>
<a:theme xmlns:a="http://schemas.openxmlformats.org/drawingml/2006/main" name="BrushVTI">
  <a:themeElements>
    <a:clrScheme name="AnalogousFromLightSeedLeftStep">
      <a:dk1>
        <a:srgbClr val="000000"/>
      </a:dk1>
      <a:lt1>
        <a:srgbClr val="FFFFFF"/>
      </a:lt1>
      <a:dk2>
        <a:srgbClr val="233E32"/>
      </a:dk2>
      <a:lt2>
        <a:srgbClr val="E8E8E2"/>
      </a:lt2>
      <a:accent1>
        <a:srgbClr val="9699C6"/>
      </a:accent1>
      <a:accent2>
        <a:srgbClr val="7F9BBA"/>
      </a:accent2>
      <a:accent3>
        <a:srgbClr val="82ABB0"/>
      </a:accent3>
      <a:accent4>
        <a:srgbClr val="78B09F"/>
      </a:accent4>
      <a:accent5>
        <a:srgbClr val="84AE8F"/>
      </a:accent5>
      <a:accent6>
        <a:srgbClr val="81B179"/>
      </a:accent6>
      <a:hlink>
        <a:srgbClr val="878552"/>
      </a:hlink>
      <a:folHlink>
        <a:srgbClr val="848484"/>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31</TotalTime>
  <Words>476</Words>
  <Application>Microsoft Office PowerPoint</Application>
  <PresentationFormat>Widescreen</PresentationFormat>
  <Paragraphs>25</Paragraphs>
  <Slides>15</Slides>
  <Notes>0</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15</vt:i4>
      </vt:variant>
    </vt:vector>
  </HeadingPairs>
  <TitlesOfParts>
    <vt:vector size="19" baseType="lpstr">
      <vt:lpstr>Arial</vt:lpstr>
      <vt:lpstr>Century Gothic</vt:lpstr>
      <vt:lpstr>Elephant</vt:lpstr>
      <vt:lpstr>BrushVTI</vt:lpstr>
      <vt:lpstr>Battle of Neighborhoods </vt:lpstr>
      <vt:lpstr>1. Problem description </vt:lpstr>
      <vt:lpstr>2. Data presentation </vt:lpstr>
      <vt:lpstr>Exploring Asian population in London</vt:lpstr>
      <vt:lpstr>London's map to see the neighborhoods distribution </vt:lpstr>
      <vt:lpstr>Visualize our Clusters distribution on London's Map </vt:lpstr>
      <vt:lpstr>Cluster 1</vt:lpstr>
      <vt:lpstr>Cluster 2</vt:lpstr>
      <vt:lpstr>Cluster 3</vt:lpstr>
      <vt:lpstr>Cluster 4</vt:lpstr>
      <vt:lpstr>Cluster 5</vt:lpstr>
      <vt:lpstr>Best cluster according with Chinese population</vt:lpstr>
      <vt:lpstr>Group by neighborhood and check the mean value of each venue. </vt:lpstr>
      <vt:lpstr>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Neighborhoods</dc:title>
  <dc:creator>Gabriela Davi</dc:creator>
  <cp:lastModifiedBy>Gabriela Davi</cp:lastModifiedBy>
  <cp:revision>4</cp:revision>
  <dcterms:created xsi:type="dcterms:W3CDTF">2020-04-15T05:33:19Z</dcterms:created>
  <dcterms:modified xsi:type="dcterms:W3CDTF">2020-04-15T06:04:24Z</dcterms:modified>
</cp:coreProperties>
</file>